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0143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3046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51962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0971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99918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89737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81584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66146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9557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1727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6556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5305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7852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940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6830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921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9085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E67C0F2-1065-4FA4-BA10-66B64C0DCA64}" type="datetimeFigureOut">
              <a:rPr lang="es-EC" smtClean="0"/>
              <a:t>29/4/2024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FDCF7BA-065B-4842-A017-BEC4B179C5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1815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5844" y="882502"/>
            <a:ext cx="10329056" cy="495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30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 EXCLUIDO </a:t>
            </a:r>
            <a:r>
              <a:rPr lang="es-EC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C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C" sz="1300" b="1" dirty="0">
                <a:solidFill>
                  <a:srgbClr val="0070C0"/>
                </a:solidFill>
              </a:rPr>
              <a:t>Identificamos el término que altera la coherencia textual</a:t>
            </a:r>
            <a:r>
              <a:rPr lang="es-EC" sz="4800" dirty="0">
                <a:solidFill>
                  <a:schemeClr val="accent2"/>
                </a:solidFill>
              </a:rPr>
              <a:t/>
            </a:r>
            <a:br>
              <a:rPr lang="es-EC" sz="4800" dirty="0">
                <a:solidFill>
                  <a:schemeClr val="accent2"/>
                </a:solidFill>
              </a:rPr>
            </a:br>
            <a:endParaRPr lang="es-EC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775637"/>
            <a:ext cx="10363826" cy="4752753"/>
          </a:xfrm>
        </p:spPr>
        <p:txBody>
          <a:bodyPr>
            <a:normAutofit/>
          </a:bodyPr>
          <a:lstStyle/>
          <a:p>
            <a:r>
              <a:rPr lang="es-EC" dirty="0">
                <a:solidFill>
                  <a:srgbClr val="00B050"/>
                </a:solidFill>
              </a:rPr>
              <a:t>El término excluido es aquella palabra que no concuerda con las características de un campo semántico o conjunto de términos y tiene por finalidad diferenciar la coherencia e incoherencia de un </a:t>
            </a:r>
            <a:r>
              <a:rPr lang="es-EC" dirty="0" smtClean="0">
                <a:solidFill>
                  <a:srgbClr val="00B050"/>
                </a:solidFill>
              </a:rPr>
              <a:t>texto.</a:t>
            </a:r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r>
              <a:rPr lang="es-EC" dirty="0" smtClean="0">
                <a:solidFill>
                  <a:srgbClr val="FF0000"/>
                </a:solidFill>
              </a:rPr>
              <a:t>Por sinonimia </a:t>
            </a:r>
            <a:r>
              <a:rPr lang="es-EC" dirty="0" smtClean="0"/>
              <a:t>El término que se excluye es aquel que no posee significados parecidos con la premisa y/o alternativas. Pueden ser antónimos.</a:t>
            </a:r>
          </a:p>
          <a:p>
            <a:pPr marL="0" indent="0">
              <a:buNone/>
            </a:pPr>
            <a:r>
              <a:rPr lang="es-EC" dirty="0" smtClean="0">
                <a:solidFill>
                  <a:srgbClr val="FF0000"/>
                </a:solidFill>
              </a:rPr>
              <a:t>Por </a:t>
            </a:r>
            <a:r>
              <a:rPr lang="es-EC" dirty="0">
                <a:solidFill>
                  <a:srgbClr val="FF0000"/>
                </a:solidFill>
              </a:rPr>
              <a:t>antonimia. </a:t>
            </a:r>
            <a:r>
              <a:rPr lang="es-EC" dirty="0"/>
              <a:t>Es el término que se excluye porque el significado no es opuesto a la </a:t>
            </a:r>
            <a:r>
              <a:rPr lang="es-EC" dirty="0" smtClean="0"/>
              <a:t>premisa.</a:t>
            </a:r>
          </a:p>
          <a:p>
            <a:pPr marL="0" indent="0">
              <a:buNone/>
            </a:pPr>
            <a:r>
              <a:rPr lang="es-EC" dirty="0" smtClean="0">
                <a:solidFill>
                  <a:srgbClr val="FF0000"/>
                </a:solidFill>
              </a:rPr>
              <a:t>Por </a:t>
            </a:r>
            <a:r>
              <a:rPr lang="es-EC" dirty="0">
                <a:solidFill>
                  <a:srgbClr val="FF0000"/>
                </a:solidFill>
              </a:rPr>
              <a:t>afinidad semántica. </a:t>
            </a:r>
            <a:r>
              <a:rPr lang="es-EC" dirty="0"/>
              <a:t>Se excluye el término que no tiene el significado (sema) coincidente de los </a:t>
            </a:r>
            <a:r>
              <a:rPr lang="es-EC" dirty="0" smtClean="0"/>
              <a:t>demás.</a:t>
            </a:r>
          </a:p>
        </p:txBody>
      </p:sp>
    </p:spTree>
    <p:extLst>
      <p:ext uri="{BB962C8B-B14F-4D97-AF65-F5344CB8AC3E}">
        <p14:creationId xmlns:p14="http://schemas.microsoft.com/office/powerpoint/2010/main" val="175525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435936"/>
            <a:ext cx="10363826" cy="5355264"/>
          </a:xfrm>
        </p:spPr>
        <p:txBody>
          <a:bodyPr/>
          <a:lstStyle/>
          <a:p>
            <a:r>
              <a:rPr lang="es-EC" dirty="0">
                <a:solidFill>
                  <a:srgbClr val="FF0000"/>
                </a:solidFill>
              </a:rPr>
              <a:t> Por relación mutua. </a:t>
            </a:r>
            <a:r>
              <a:rPr lang="es-EC" dirty="0"/>
              <a:t>Se excluye la palabra, porque sus características, acciones, objetos y funciones no están en relación con la palabra guía o premisa</a:t>
            </a:r>
            <a:r>
              <a:rPr lang="es-EC" dirty="0" smtClean="0"/>
              <a:t>.</a:t>
            </a:r>
          </a:p>
          <a:p>
            <a:endParaRPr lang="es-EC" dirty="0" smtClean="0"/>
          </a:p>
          <a:p>
            <a:r>
              <a:rPr lang="es-EC" dirty="0" smtClean="0">
                <a:solidFill>
                  <a:srgbClr val="FF0000"/>
                </a:solidFill>
              </a:rPr>
              <a:t>Por </a:t>
            </a:r>
            <a:r>
              <a:rPr lang="es-EC" dirty="0">
                <a:solidFill>
                  <a:srgbClr val="FF0000"/>
                </a:solidFill>
              </a:rPr>
              <a:t>causalidad. </a:t>
            </a:r>
            <a:r>
              <a:rPr lang="es-EC" dirty="0"/>
              <a:t>Se determina el término excluido en aquella palabra que no se expresa relación de causa y efecto con la </a:t>
            </a:r>
            <a:r>
              <a:rPr lang="es-EC" dirty="0" smtClean="0"/>
              <a:t>premisa.</a:t>
            </a:r>
          </a:p>
          <a:p>
            <a:pPr marL="0" indent="0">
              <a:buNone/>
            </a:pPr>
            <a:endParaRPr lang="es-EC" dirty="0" smtClean="0"/>
          </a:p>
          <a:p>
            <a:r>
              <a:rPr lang="es-EC" dirty="0" smtClean="0">
                <a:solidFill>
                  <a:srgbClr val="FF0000"/>
                </a:solidFill>
              </a:rPr>
              <a:t>Por </a:t>
            </a:r>
            <a:r>
              <a:rPr lang="es-EC" dirty="0">
                <a:solidFill>
                  <a:srgbClr val="FF0000"/>
                </a:solidFill>
              </a:rPr>
              <a:t>cogeneridad. </a:t>
            </a:r>
            <a:r>
              <a:rPr lang="es-EC" dirty="0"/>
              <a:t>Es aquella palabra que se excluye por no compartir una relación léxico semántica </a:t>
            </a:r>
            <a:r>
              <a:rPr lang="es-EC" dirty="0" smtClean="0"/>
              <a:t>hiperónimo.</a:t>
            </a:r>
          </a:p>
          <a:p>
            <a:endParaRPr lang="es-EC" dirty="0"/>
          </a:p>
          <a:p>
            <a:r>
              <a:rPr lang="es-EC" dirty="0">
                <a:solidFill>
                  <a:srgbClr val="FF0000"/>
                </a:solidFill>
              </a:rPr>
              <a:t>Por relación de género – especie. </a:t>
            </a:r>
            <a:r>
              <a:rPr lang="es-EC" dirty="0"/>
              <a:t>El término excluido será cuando la especie no pertenece al género ni al campo semántico de la premisa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61011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404038"/>
            <a:ext cx="10363826" cy="5387162"/>
          </a:xfrm>
        </p:spPr>
        <p:txBody>
          <a:bodyPr/>
          <a:lstStyle/>
          <a:p>
            <a:pPr marL="0" indent="0" algn="ctr">
              <a:buNone/>
            </a:pPr>
            <a:r>
              <a:rPr lang="es-EC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Formato </a:t>
            </a:r>
            <a:r>
              <a:rPr lang="es-EC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preguntas </a:t>
            </a:r>
            <a:endParaRPr lang="es-EC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s-EC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de Término excluido se presentan de tres formas, en los exámenes de admisión. </a:t>
            </a:r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C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Formato abierto.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aquellas preguntas que no poseen premisa o palabra guía. </a:t>
            </a:r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EC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Formato cerrado.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aquel tipo de pregunta que se presenta en un formato que obliga la presencia de la premisa o palabra guía y debajo sus alternativas múltiples. </a:t>
            </a:r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EC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Formato en serie.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presentan palabra guía o premisa y es necesario determinar la relación establecida en las alternativas múltiples</a:t>
            </a:r>
            <a:r>
              <a:rPr lang="es-EC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210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08264"/>
          </a:xfrm>
        </p:spPr>
        <p:txBody>
          <a:bodyPr/>
          <a:lstStyle/>
          <a:p>
            <a:r>
              <a:rPr lang="es-EC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RETOS</a:t>
            </a:r>
            <a:endParaRPr lang="es-EC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626782"/>
            <a:ext cx="10363826" cy="4164417"/>
          </a:xfrm>
        </p:spPr>
        <p:txBody>
          <a:bodyPr>
            <a:normAutofit fontScale="55000" lnSpcReduction="20000"/>
          </a:bodyPr>
          <a:lstStyle/>
          <a:p>
            <a:r>
              <a:rPr lang="es-EC" dirty="0"/>
              <a:t>1. Identifica el término excluido del siguiente enunciado. FIRMEZA </a:t>
            </a:r>
            <a:r>
              <a:rPr lang="es-EC" dirty="0" smtClean="0"/>
              <a:t>(A)</a:t>
            </a:r>
          </a:p>
          <a:p>
            <a:pPr marL="0" indent="0">
              <a:buNone/>
            </a:pPr>
            <a:r>
              <a:rPr lang="es-EC" dirty="0" smtClean="0"/>
              <a:t>a</a:t>
            </a:r>
            <a:r>
              <a:rPr lang="es-EC" dirty="0"/>
              <a:t>) Solidez </a:t>
            </a:r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b</a:t>
            </a:r>
            <a:r>
              <a:rPr lang="es-EC" dirty="0"/>
              <a:t>) Debilidad </a:t>
            </a:r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c</a:t>
            </a:r>
            <a:r>
              <a:rPr lang="es-EC" dirty="0"/>
              <a:t>) Inestabilidad </a:t>
            </a:r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d</a:t>
            </a:r>
            <a:r>
              <a:rPr lang="es-EC" dirty="0"/>
              <a:t>) Volubilidad </a:t>
            </a:r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e</a:t>
            </a:r>
            <a:r>
              <a:rPr lang="es-EC" dirty="0"/>
              <a:t>) Decaimiento </a:t>
            </a:r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r>
              <a:rPr lang="es-EC" dirty="0"/>
              <a:t>2. Reconoce el término que se excluye. AMOR </a:t>
            </a:r>
            <a:r>
              <a:rPr lang="es-EC" dirty="0" smtClean="0"/>
              <a:t>(B)</a:t>
            </a:r>
          </a:p>
          <a:p>
            <a:pPr marL="0" indent="0">
              <a:buNone/>
            </a:pPr>
            <a:r>
              <a:rPr lang="es-EC" dirty="0" smtClean="0"/>
              <a:t>A)Cariño </a:t>
            </a:r>
          </a:p>
          <a:p>
            <a:pPr marL="0" indent="0">
              <a:buNone/>
            </a:pPr>
            <a:r>
              <a:rPr lang="es-EC" dirty="0" smtClean="0"/>
              <a:t>b</a:t>
            </a:r>
            <a:r>
              <a:rPr lang="es-EC" dirty="0"/>
              <a:t>) </a:t>
            </a:r>
            <a:r>
              <a:rPr lang="es-EC" dirty="0" smtClean="0"/>
              <a:t>Afecto </a:t>
            </a:r>
          </a:p>
          <a:p>
            <a:pPr marL="0" indent="0">
              <a:buNone/>
            </a:pPr>
            <a:r>
              <a:rPr lang="es-EC" dirty="0" smtClean="0"/>
              <a:t>c</a:t>
            </a:r>
            <a:r>
              <a:rPr lang="es-EC" dirty="0"/>
              <a:t>) Apego </a:t>
            </a:r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d</a:t>
            </a:r>
            <a:r>
              <a:rPr lang="es-EC" dirty="0"/>
              <a:t>) Repulsión </a:t>
            </a:r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e</a:t>
            </a:r>
            <a:r>
              <a:rPr lang="es-EC" dirty="0"/>
              <a:t>) Pasión</a:t>
            </a:r>
          </a:p>
          <a:p>
            <a:pPr marL="0" indent="0">
              <a:buNone/>
            </a:pPr>
            <a:endParaRPr lang="es-EC" dirty="0" smtClean="0"/>
          </a:p>
        </p:txBody>
      </p:sp>
    </p:spTree>
    <p:extLst>
      <p:ext uri="{BB962C8B-B14F-4D97-AF65-F5344CB8AC3E}">
        <p14:creationId xmlns:p14="http://schemas.microsoft.com/office/powerpoint/2010/main" val="384691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95613"/>
          </a:xfrm>
        </p:spPr>
        <p:txBody>
          <a:bodyPr/>
          <a:lstStyle/>
          <a:p>
            <a:r>
              <a:rPr lang="es-EC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ANTONIMOS</a:t>
            </a:r>
            <a:endParaRPr lang="es-EC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307806"/>
            <a:ext cx="10363826" cy="5007934"/>
          </a:xfrm>
        </p:spPr>
        <p:txBody>
          <a:bodyPr>
            <a:normAutofit/>
          </a:bodyPr>
          <a:lstStyle/>
          <a:p>
            <a:r>
              <a:rPr lang="es-EC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antónimos son aquellas palabras o expresiones con significados opuestos o contrarios, que comparten el mismo campo semántico y pertenecen a la misma categoría gramatical</a:t>
            </a:r>
            <a:r>
              <a:rPr lang="es-EC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s-EC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Clases de </a:t>
            </a:r>
            <a:r>
              <a:rPr lang="es-EC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antónimos: </a:t>
            </a:r>
          </a:p>
          <a:p>
            <a:pPr marL="0" indent="0" algn="ctr">
              <a:buNone/>
            </a:pPr>
            <a:r>
              <a:rPr lang="es-EC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es-EC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criterio </a:t>
            </a:r>
            <a:r>
              <a:rPr lang="es-EC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morfológico</a:t>
            </a:r>
          </a:p>
          <a:p>
            <a:pPr marL="0" indent="0">
              <a:buNone/>
            </a:pPr>
            <a:r>
              <a:rPr lang="es-EC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A)Gramaticales</a:t>
            </a:r>
            <a:r>
              <a:rPr lang="es-EC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EC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los antónimos que gracias a los prefijos tienen significados opuestos o contrarios, pero comparten el mismo lexema. </a:t>
            </a:r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C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Lexicales</a:t>
            </a:r>
            <a:r>
              <a:rPr lang="es-EC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aquellos antónimos que no necesitan prefijos para expresar su significado opuesto. Es decir, los lexemas son diferentes.</a:t>
            </a:r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97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329610"/>
            <a:ext cx="10363826" cy="546159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s-EC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C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es-EC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grado de oposición </a:t>
            </a:r>
            <a:r>
              <a:rPr lang="es-EC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semántica</a:t>
            </a:r>
          </a:p>
          <a:p>
            <a:pPr marL="0" indent="0" algn="ctr">
              <a:buNone/>
            </a:pPr>
            <a:endParaRPr lang="es-EC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UcParenR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Antónimos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absolutos o totales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Expresan ideas totalmente contrarias; esto implica que su significado se opone por completo a naturaleza del otro término. </a:t>
            </a:r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Antónimos relativos o parciales. </a:t>
            </a: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Expresan ideas parcialmente opuestas; es decir, su significado no es contraria en su totalidad.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C" dirty="0" smtClean="0"/>
              <a:t>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47768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27511"/>
          </a:xfrm>
        </p:spPr>
        <p:txBody>
          <a:bodyPr/>
          <a:lstStyle/>
          <a:p>
            <a:r>
              <a:rPr lang="es-EC" dirty="0" smtClean="0"/>
              <a:t>Por </a:t>
            </a:r>
            <a:r>
              <a:rPr lang="es-EC" dirty="0"/>
              <a:t>la intensidad de significados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446028"/>
            <a:ext cx="10363826" cy="4345171"/>
          </a:xfrm>
        </p:spPr>
        <p:txBody>
          <a:bodyPr/>
          <a:lstStyle/>
          <a:p>
            <a:pPr marL="0" indent="0">
              <a:buNone/>
            </a:pPr>
            <a:r>
              <a:rPr lang="es-EC" b="1" dirty="0"/>
              <a:t>a) Recíproco</a:t>
            </a:r>
            <a:r>
              <a:rPr lang="es-EC" b="1" dirty="0" smtClean="0"/>
              <a:t>.</a:t>
            </a:r>
          </a:p>
          <a:p>
            <a:pPr marL="0" indent="0">
              <a:buNone/>
            </a:pPr>
            <a:r>
              <a:rPr lang="es-EC" dirty="0"/>
              <a:t>Buscan pares que van en doble dirección (inversa y alterna), poseen una relación de codependencia opuesta, pues la existencia de uno de los términos supone necesariamente la existencia del otro. </a:t>
            </a:r>
            <a:endParaRPr lang="es-EC" dirty="0" smtClean="0"/>
          </a:p>
          <a:p>
            <a:pPr marL="0" indent="0">
              <a:buNone/>
            </a:pPr>
            <a:r>
              <a:rPr lang="es-EC" b="1" dirty="0"/>
              <a:t>b) Complementario</a:t>
            </a:r>
            <a:r>
              <a:rPr lang="es-EC" b="1" dirty="0" smtClean="0"/>
              <a:t>.</a:t>
            </a:r>
          </a:p>
          <a:p>
            <a:pPr marL="0" indent="0">
              <a:buNone/>
            </a:pPr>
            <a:r>
              <a:rPr lang="es-EC" dirty="0"/>
              <a:t>El significado de uno es incompatible con el otro. Es decir, el significado de afirmar la existencia de un término elimina al otro</a:t>
            </a:r>
            <a:r>
              <a:rPr lang="es-EC" dirty="0" smtClean="0"/>
              <a:t>.</a:t>
            </a:r>
          </a:p>
          <a:p>
            <a:pPr marL="0" indent="0">
              <a:buNone/>
            </a:pPr>
            <a:r>
              <a:rPr lang="es-EC" b="1" dirty="0"/>
              <a:t>c) Gradual</a:t>
            </a:r>
            <a:r>
              <a:rPr lang="es-EC" b="1" dirty="0" smtClean="0"/>
              <a:t>.</a:t>
            </a:r>
          </a:p>
          <a:p>
            <a:pPr marL="0" indent="0">
              <a:buNone/>
            </a:pPr>
            <a:r>
              <a:rPr lang="es-EC" dirty="0"/>
              <a:t>Sus significados se oponen de manera progresiva o gradual. </a:t>
            </a:r>
            <a:endParaRPr lang="es-EC" dirty="0" smtClean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56581753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</Template>
  <TotalTime>205</TotalTime>
  <Words>571</Words>
  <Application>Microsoft Office PowerPoint</Application>
  <PresentationFormat>Panorámica</PresentationFormat>
  <Paragraphs>57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Tw Cen MT</vt:lpstr>
      <vt:lpstr>Gota</vt:lpstr>
      <vt:lpstr>Presentación de PowerPoint</vt:lpstr>
      <vt:lpstr>TERMINO EXCLUIDO  Identificamos el término que altera la coherencia textual </vt:lpstr>
      <vt:lpstr>Presentación de PowerPoint</vt:lpstr>
      <vt:lpstr>Presentación de PowerPoint</vt:lpstr>
      <vt:lpstr>RETOS</vt:lpstr>
      <vt:lpstr>ANTONIMOS</vt:lpstr>
      <vt:lpstr>Presentación de PowerPoint</vt:lpstr>
      <vt:lpstr>Por la intensidad de significados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Master</dc:creator>
  <cp:lastModifiedBy>Master</cp:lastModifiedBy>
  <cp:revision>7</cp:revision>
  <dcterms:created xsi:type="dcterms:W3CDTF">2024-04-29T21:31:41Z</dcterms:created>
  <dcterms:modified xsi:type="dcterms:W3CDTF">2024-04-30T00:57:30Z</dcterms:modified>
</cp:coreProperties>
</file>