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7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14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046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96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97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91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973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158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614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57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72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56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305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52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4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30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92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85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67C0F2-1065-4FA4-BA10-66B64C0DCA6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81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5844" y="882502"/>
            <a:ext cx="10329056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9288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92866"/>
            <a:ext cx="10363826" cy="4398334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Marcamos con aspa (X) los antónimos de las siguientes palabras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DESIDIA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Decisión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Rigidez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Asiduidad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Ansiedad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Benevolencia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Detrimento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Postergación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Malestar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57390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SINÓNIMOS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75908"/>
            <a:ext cx="10363826" cy="5465134"/>
          </a:xfrm>
        </p:spPr>
        <p:txBody>
          <a:bodyPr>
            <a:normAutofit fontScale="85000" lnSpcReduction="10000"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sinónimos son palabras que tienen significados iguales o parecidos y que pertenecen a la misma categoría gramatical. Por lo tanto, se pueden sustituir o intercambiar en un 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que este sufra modificación en su sentido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</a:t>
            </a:r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sinónimos</a:t>
            </a: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absoluta o conceptual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palabras que comparten significados realmente parecidos o iguales, pero muy pocas veces se presentan.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muy sabia.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inteligente.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parcial o contextual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las más comunes, porque su significado es flexible en muchos contextos, pero no en todos.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lista para el examen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admisión.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preparada para 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admisión. 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227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55182"/>
            <a:ext cx="10363826" cy="5536018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referencial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aquellos términos que remiten al mismo referente, pero no significa lo mismo. 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hizo muy feliz.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mascota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hizo muy feliz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connotativa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 aquellas  palabras que poseen significado  circunstancial  y  una interpretación subjetiva.     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genio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matemática.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Lucho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salvaje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los números. </a:t>
            </a:r>
          </a:p>
        </p:txBody>
      </p:sp>
    </p:spTree>
    <p:extLst>
      <p:ext uri="{BB962C8B-B14F-4D97-AF65-F5344CB8AC3E}">
        <p14:creationId xmlns:p14="http://schemas.microsoft.com/office/powerpoint/2010/main" val="15699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97712"/>
            <a:ext cx="10363826" cy="63051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C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</a:t>
            </a:r>
            <a:r>
              <a:rPr lang="es-EC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resolución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Identificamos 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Reconocemos la categoría gramatical entre la premisa y las alternativas. Si no     comparte la misma categoría, entonces la descartamos.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Delimitamos el campo semántico de la premisa con las alternativas.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Pensamos dos o tres palabras con significado parecido. 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último, elegimos la opción más semejante de las alternativas. </a:t>
            </a:r>
          </a:p>
          <a:p>
            <a:pPr marL="0" indent="0">
              <a:buNone/>
            </a:pP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92850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2962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01480"/>
            <a:ext cx="10363826" cy="5103627"/>
          </a:xfrm>
        </p:spPr>
        <p:txBody>
          <a:bodyPr>
            <a:normAutofit fontScale="85000" lnSpcReduction="20000"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Reconocemos la alternativa correcta.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Pudicia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Frecuente </a:t>
            </a:r>
          </a:p>
          <a:p>
            <a:pPr marL="457200" indent="-457200">
              <a:buAutoNum type="alphaLcParenR"/>
            </a:pP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Evidente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Utópico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EXIGUO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Eximio 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Jolgorio 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Ínclito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Radical </a:t>
            </a:r>
          </a:p>
          <a:p>
            <a:pPr marL="457200" indent="-457200">
              <a:buAutoNum type="alphaLcParenR"/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Irrisorio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5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814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INFERENCIA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79944"/>
            <a:ext cx="10363826" cy="4111255"/>
          </a:xfrm>
        </p:spPr>
        <p:txBody>
          <a:bodyPr>
            <a:noAutofit/>
          </a:bodyPr>
          <a:lstStyle/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inferencia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es la conclusión a la que se llega después de analizar la información acerca de algo. La inferencia no sólo se aplica a situaciones concretas de la vida diaria. También tenemos la posibilidad de hacer inferencias respecto de un texto leído: podemos sacar conclusiones que no están presentes en el texto, sólo a partir de la información que se posee.</a:t>
            </a:r>
          </a:p>
        </p:txBody>
      </p:sp>
    </p:spTree>
    <p:extLst>
      <p:ext uri="{BB962C8B-B14F-4D97-AF65-F5344CB8AC3E}">
        <p14:creationId xmlns:p14="http://schemas.microsoft.com/office/powerpoint/2010/main" val="251845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08344"/>
            <a:ext cx="10363826" cy="5482855"/>
          </a:xfrm>
        </p:spPr>
        <p:txBody>
          <a:bodyPr/>
          <a:lstStyle/>
          <a:p>
            <a:r>
              <a:rPr lang="es-EC" dirty="0" smtClean="0"/>
              <a:t>EJEMPLO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801" t="32093" r="41699" b="39070"/>
          <a:stretch/>
        </p:blipFill>
        <p:spPr>
          <a:xfrm>
            <a:off x="1190844" y="891361"/>
            <a:ext cx="9898913" cy="4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4590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945758"/>
            <a:ext cx="10363826" cy="4444409"/>
          </a:xfrm>
        </p:spPr>
        <p:txBody>
          <a:bodyPr>
            <a:normAutofit fontScale="55000" lnSpcReduction="20000"/>
          </a:bodyPr>
          <a:lstStyle/>
          <a:p>
            <a:r>
              <a:rPr lang="es-EC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establece al comparar el tipo de vínculo que tienen dos términos con el vínculo que poseen otros dos</a:t>
            </a:r>
            <a:r>
              <a:rPr lang="es-EC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Ejemplos de analogías verbales: </a:t>
            </a:r>
            <a:endParaRPr lang="es-EC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C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</a:t>
            </a: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a noche como verdad es a </a:t>
            </a:r>
            <a:r>
              <a:rPr lang="es-EC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Abeja es a enjambre como árbol es a arboleda</a:t>
            </a:r>
            <a:r>
              <a:rPr lang="es-EC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Abrir es a cerrar como encender es a apagar.</a:t>
            </a:r>
            <a:r>
              <a:rPr lang="es-EC" sz="3800" dirty="0"/>
              <a:t/>
            </a:r>
            <a:br>
              <a:rPr lang="es-EC" sz="3800" dirty="0"/>
            </a:b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/>
              <a:t/>
            </a:r>
            <a:br>
              <a:rPr lang="es-EC" sz="2400" dirty="0"/>
            </a:br>
            <a:endParaRPr lang="es-EC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18081" y="1073890"/>
            <a:ext cx="10363826" cy="5206408"/>
          </a:xfrm>
        </p:spPr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PAUTAS PARA RESOLVER PROBLEMAS DE ANALOGÍAS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principal del par base.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orden de los términos.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secundaria.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oración con las palabras de la base de forma coherente y aplicar la misma oración a las demás alternativas.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alternativa correcta y marcar.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462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404037"/>
            <a:ext cx="10364451" cy="1212113"/>
          </a:xfrm>
        </p:spPr>
        <p:txBody>
          <a:bodyPr>
            <a:normAutofit/>
          </a:bodyPr>
          <a:lstStyle/>
          <a:p>
            <a:r>
              <a:rPr lang="es-EC" b="1" dirty="0"/>
              <a:t/>
            </a:r>
            <a:br>
              <a:rPr lang="es-EC" b="1" dirty="0"/>
            </a:b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analogías verbales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5550" y="1850066"/>
            <a:ext cx="10363826" cy="40297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antonimia. 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palabras tanto del par básico como del par análogo son antónimos.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Lejano es a cercano como limpio es a sucio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causa-efecto. 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par de palabras el primer término representa la causa y el segundo, el efecto o la consecuencia.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es a enfermedad como fuego es a calor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cogenérica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Los términos de cada par pertenecen a una misma clase o categoría.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Manteca es a queso como leopardo es a león.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649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 EXCLUIDO </a:t>
            </a:r>
            <a: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b="1" dirty="0">
                <a:solidFill>
                  <a:srgbClr val="0070C0"/>
                </a:solidFill>
              </a:rPr>
              <a:t>Identificamos el término que altera la coherencia textual</a:t>
            </a:r>
            <a:r>
              <a:rPr lang="es-EC" sz="4800" dirty="0">
                <a:solidFill>
                  <a:schemeClr val="accent2"/>
                </a:solidFill>
              </a:rPr>
              <a:t/>
            </a:r>
            <a:br>
              <a:rPr lang="es-EC" sz="4800" dirty="0">
                <a:solidFill>
                  <a:schemeClr val="accent2"/>
                </a:solidFill>
              </a:rPr>
            </a:br>
            <a:endParaRPr lang="es-EC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75637"/>
            <a:ext cx="10363826" cy="4752753"/>
          </a:xfrm>
        </p:spPr>
        <p:txBody>
          <a:bodyPr>
            <a:normAutofit lnSpcReduction="10000"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término excluido es aquella palabra que no concuerda con las características de un campo semántico o conjunto de términos y tiene por finalidad diferenciar la coherencia e incoherencia de un 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sinonimia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que se excluye es aquel que no posee significados parecidos con la premisa y/o alternativas. Pueden ser antónimos.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antonimia.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término que se excluye porque el significado no es opuesto a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premisa.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afinidad semántica.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excluye el término que no tiene el significado (sema) coincidente de los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demás.</a:t>
            </a:r>
          </a:p>
        </p:txBody>
      </p:sp>
    </p:spTree>
    <p:extLst>
      <p:ext uri="{BB962C8B-B14F-4D97-AF65-F5344CB8AC3E}">
        <p14:creationId xmlns:p14="http://schemas.microsoft.com/office/powerpoint/2010/main" val="175525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92509" y="372140"/>
            <a:ext cx="10363826" cy="589043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endParaRPr lang="es-EC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s-EC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s-EC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C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</a:t>
            </a: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verbales con relación de complementariedad.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 cada par de palabras los términos hacen referencia a dos elementos que se usan juntos para cumplir una función.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 es a agua como cámara fotográfica analógica es a rollo fotográfico</a:t>
            </a:r>
            <a:r>
              <a:rPr lang="es-EC" sz="3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función. 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par de palabras un término hace referencia a un objeto o a una persona y el otro designa la función que ese objeto o esa persona desempeña.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Cirujano es a operar como maestro es a enseñar</a:t>
            </a:r>
            <a:r>
              <a:rPr lang="es-EC" sz="3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grado o intensidad.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 cada par de palabras un término designa un elemento que posee una cualidad o una característica con mayor intensidad que el otro.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es a enorme como llama es a fogata</a:t>
            </a:r>
            <a:r>
              <a:rPr lang="es-EC" sz="3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inclusión. 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par de palabras un término hace referencia a un concepto que incluye al otro término. Entre ellas, se distinguen: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835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99730"/>
            <a:ext cx="10363826" cy="5932968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HUELGA : DESCONTENTO ::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trabajo :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aminosidad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fiesta : baile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felicidad : amor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matrimonio : armonía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enfrentamiento : desacuerdo 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DOLOR : ANALGÉSICO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reuma : antihistamínico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fiebre : antipirético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cáncer : antibiótico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calor : termómetro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alergia : aspirina 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323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56304" y="925033"/>
            <a:ext cx="10363826" cy="5397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: VEHÍCULO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pizarra : salón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combustible : tanque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sala : casa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corazón : hombre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libro : hoja 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DESTILAR : ALAMBIQUE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endulzar : taza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triturar : fruta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embriagar : licor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tamizar : colador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fabricar : taller 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840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35936"/>
            <a:ext cx="10363826" cy="5355264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relación mutua.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excluye la palabra, porque sus características, acciones, objetos y funciones no están en relación con la palabra guía o premisa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causalidad.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determina el término excluido en aquella palabra que no se expresa relación de causa y efecto con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cogeneridad.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aquella palabra que se excluye por no compartir una relación léxico semántica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hiperónimo.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relación de género – especie.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excluido será cuando la especie no pertenece al género ni al campo semántico de la premisa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1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04038"/>
            <a:ext cx="10363826" cy="5387162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 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preguntas </a:t>
            </a:r>
            <a:endParaRPr lang="es-EC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de Término excluido se presentan de tres formas, en los exámenes de admisión.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abierto.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preguntas que no poseen premisa o palabra guía.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cerrado.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aquel tipo de pregunta que se presenta en un formato que obliga la presencia de la premisa o palabra guía y debajo sus alternativas múltiples.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en serie.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presentan palabra guía o premisa y es necesario determinar la relación establecida en las alternativas múltiples.</a:t>
            </a:r>
          </a:p>
        </p:txBody>
      </p:sp>
    </p:spTree>
    <p:extLst>
      <p:ext uri="{BB962C8B-B14F-4D97-AF65-F5344CB8AC3E}">
        <p14:creationId xmlns:p14="http://schemas.microsoft.com/office/powerpoint/2010/main" val="28621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08264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26782"/>
            <a:ext cx="10363826" cy="4164417"/>
          </a:xfrm>
        </p:spPr>
        <p:txBody>
          <a:bodyPr>
            <a:normAutofit fontScale="55000" lnSpcReduction="20000"/>
          </a:bodyPr>
          <a:lstStyle/>
          <a:p>
            <a:r>
              <a:rPr lang="es-EC" dirty="0"/>
              <a:t>1. Identifica el término excluido del siguiente enunciado. FIRMEZA </a:t>
            </a:r>
            <a:r>
              <a:rPr lang="es-EC" dirty="0" smtClean="0"/>
              <a:t>(A)</a:t>
            </a:r>
          </a:p>
          <a:p>
            <a:pPr marL="0" indent="0">
              <a:buNone/>
            </a:pPr>
            <a:r>
              <a:rPr lang="es-EC" dirty="0" smtClean="0"/>
              <a:t>a</a:t>
            </a:r>
            <a:r>
              <a:rPr lang="es-EC" dirty="0"/>
              <a:t>) Solidez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b</a:t>
            </a:r>
            <a:r>
              <a:rPr lang="es-EC" dirty="0"/>
              <a:t>) Debilidad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c</a:t>
            </a:r>
            <a:r>
              <a:rPr lang="es-EC" dirty="0"/>
              <a:t>) Inestabilidad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d</a:t>
            </a:r>
            <a:r>
              <a:rPr lang="es-EC" dirty="0"/>
              <a:t>) Volubilidad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</a:t>
            </a:r>
            <a:r>
              <a:rPr lang="es-EC" dirty="0"/>
              <a:t>) Decaimiento </a:t>
            </a: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/>
              <a:t>2. Reconoce el término que se excluye. AMOR </a:t>
            </a:r>
            <a:r>
              <a:rPr lang="es-EC" dirty="0" smtClean="0"/>
              <a:t>(B)</a:t>
            </a:r>
          </a:p>
          <a:p>
            <a:pPr marL="0" indent="0">
              <a:buNone/>
            </a:pPr>
            <a:r>
              <a:rPr lang="es-EC" dirty="0" smtClean="0"/>
              <a:t>A)Cariño </a:t>
            </a:r>
          </a:p>
          <a:p>
            <a:pPr marL="0" indent="0">
              <a:buNone/>
            </a:pPr>
            <a:r>
              <a:rPr lang="es-EC" dirty="0" smtClean="0"/>
              <a:t>b</a:t>
            </a:r>
            <a:r>
              <a:rPr lang="es-EC" dirty="0"/>
              <a:t>) </a:t>
            </a:r>
            <a:r>
              <a:rPr lang="es-EC" dirty="0" smtClean="0"/>
              <a:t>Afecto </a:t>
            </a:r>
          </a:p>
          <a:p>
            <a:pPr marL="0" indent="0">
              <a:buNone/>
            </a:pPr>
            <a:r>
              <a:rPr lang="es-EC" dirty="0" smtClean="0"/>
              <a:t>c</a:t>
            </a:r>
            <a:r>
              <a:rPr lang="es-EC" dirty="0"/>
              <a:t>) Apego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d</a:t>
            </a:r>
            <a:r>
              <a:rPr lang="es-EC" dirty="0"/>
              <a:t>) Repulsión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</a:t>
            </a:r>
            <a:r>
              <a:rPr lang="es-EC" dirty="0"/>
              <a:t>) Pasión</a:t>
            </a:r>
          </a:p>
          <a:p>
            <a:pPr marL="0" indent="0">
              <a:buNone/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84691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561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ANTONIMOS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07806"/>
            <a:ext cx="10363826" cy="5007934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antónimos son aquellas palabras o expresiones con significados opuestos o contrarios, que comparten el mismo campo semántico y pertenecen a la misma categoría gramatical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Clases de </a:t>
            </a:r>
            <a:r>
              <a:rPr lang="es-EC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antónimos: </a:t>
            </a:r>
          </a:p>
          <a:p>
            <a:pPr marL="0" indent="0" algn="ctr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criterio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morfológico</a:t>
            </a:r>
          </a:p>
          <a:p>
            <a:pPr marL="0" indent="0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A)Gramaticales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los antónimos que gracias a los prefijos tienen significados opuestos o contrarios, pero comparten el mismo lexema.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Lexicales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aquellos antónimos que no necesitan prefijos para expresar su significado opuesto. Es decir, los lexemas son diferentes.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29610"/>
            <a:ext cx="10363826" cy="54615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grado de oposición </a:t>
            </a: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semántica</a:t>
            </a:r>
          </a:p>
          <a:p>
            <a:pPr marL="0" indent="0" algn="ctr">
              <a:buNone/>
            </a:pPr>
            <a:endParaRPr lang="es-EC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arenR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Antónimos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absolutos o totales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Expresan ideas totalmente contrarias; esto implica que su significado se opone por completo a naturaleza del otro término.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Antónimos relativos o parciales.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Expresan ideas parcialmente opuestas; es decir, su significado no es contraria en su totalidad.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776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7511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de significados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46028"/>
            <a:ext cx="10363826" cy="4345171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Recíproco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Buscan pares que van en doble dirección (inversa y alterna), poseen una relación de codependencia opuesta, pues la existencia de uno de los términos supone necesariamente la existencia del otro.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Complementario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de uno es incompatible con el otro. Es decir, el significado de afirmar la existencia de un término elimina al otro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Gradual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significados se oponen de manera progresiva o gradual.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72140"/>
            <a:ext cx="10363826" cy="5419059"/>
          </a:xfrm>
        </p:spPr>
        <p:txBody>
          <a:bodyPr/>
          <a:lstStyle/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resolver los antónimos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opuesto de la palabra base, asociando ideas o situaciones en las cuales se presenta.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etimología de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palabra.</a:t>
            </a: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formación de la palabra: primitiva o derivada.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Elegimos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marcamos entre las opciones aquella palabra cuyo significado sea opuesto a la premisa, además debe compartir la categoría gramatical y el mismo campo semántico.</a:t>
            </a:r>
          </a:p>
        </p:txBody>
      </p:sp>
    </p:spTree>
    <p:extLst>
      <p:ext uri="{BB962C8B-B14F-4D97-AF65-F5344CB8AC3E}">
        <p14:creationId xmlns:p14="http://schemas.microsoft.com/office/powerpoint/2010/main" val="35419381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527</TotalTime>
  <Words>1033</Words>
  <Application>Microsoft Office PowerPoint</Application>
  <PresentationFormat>Panorámica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Tw Cen MT</vt:lpstr>
      <vt:lpstr>Wingdings</vt:lpstr>
      <vt:lpstr>Gota</vt:lpstr>
      <vt:lpstr>Presentación de PowerPoint</vt:lpstr>
      <vt:lpstr>TERMINO EXCLUIDO  Identificamos el término que altera la coherencia textual </vt:lpstr>
      <vt:lpstr>Presentación de PowerPoint</vt:lpstr>
      <vt:lpstr>Presentación de PowerPoint</vt:lpstr>
      <vt:lpstr>RETOS</vt:lpstr>
      <vt:lpstr>ANTONIMOS</vt:lpstr>
      <vt:lpstr>Presentación de PowerPoint</vt:lpstr>
      <vt:lpstr>Por la intensidad de significados</vt:lpstr>
      <vt:lpstr>Presentación de PowerPoint</vt:lpstr>
      <vt:lpstr>Reto</vt:lpstr>
      <vt:lpstr>SINÓNIMOS</vt:lpstr>
      <vt:lpstr>Presentación de PowerPoint</vt:lpstr>
      <vt:lpstr>Presentación de PowerPoint</vt:lpstr>
      <vt:lpstr>RETO</vt:lpstr>
      <vt:lpstr>INFERENCIA</vt:lpstr>
      <vt:lpstr>Presentación de PowerPoint</vt:lpstr>
      <vt:lpstr>ANALOGÍAS VERBALES</vt:lpstr>
      <vt:lpstr>Presentación de PowerPoint</vt:lpstr>
      <vt:lpstr> Tipos de analogías verbales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19</cp:revision>
  <dcterms:created xsi:type="dcterms:W3CDTF">2024-04-29T21:31:41Z</dcterms:created>
  <dcterms:modified xsi:type="dcterms:W3CDTF">2024-05-07T00:38:16Z</dcterms:modified>
</cp:coreProperties>
</file>