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27" autoAdjust="0"/>
  </p:normalViewPr>
  <p:slideViewPr>
    <p:cSldViewPr snapToGrid="0">
      <p:cViewPr varScale="1">
        <p:scale>
          <a:sx n="85" d="100"/>
          <a:sy n="85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261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8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7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609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7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8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4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5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808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8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06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8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1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85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2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654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AD3D6B-DC5B-4D37-AB20-01C4094CE861}" type="datetimeFigureOut">
              <a:rPr lang="es-EC" smtClean="0"/>
              <a:t>29/4/2024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02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8" y="589115"/>
            <a:ext cx="10735732" cy="56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4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7978" y="897466"/>
            <a:ext cx="9601196" cy="5063068"/>
          </a:xfrm>
        </p:spPr>
        <p:txBody>
          <a:bodyPr/>
          <a:lstStyle/>
          <a:p>
            <a:r>
              <a:rPr lang="es-EC" dirty="0" smtClean="0"/>
              <a:t>EJEMPLO 3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954" t="42140" r="27881" b="44692"/>
          <a:stretch/>
        </p:blipFill>
        <p:spPr>
          <a:xfrm>
            <a:off x="1072443" y="1332090"/>
            <a:ext cx="6566464" cy="11966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209" t="32922" r="26029" b="29877"/>
          <a:stretch/>
        </p:blipFill>
        <p:spPr>
          <a:xfrm>
            <a:off x="2596443" y="2860323"/>
            <a:ext cx="6639737" cy="27685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9662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REGLA DE TRES COMPUESTA DIRECTA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EJEMPLO 1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296" t="11852" r="22222" b="40824"/>
          <a:stretch/>
        </p:blipFill>
        <p:spPr>
          <a:xfrm>
            <a:off x="982133" y="3224674"/>
            <a:ext cx="5497689" cy="28789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885" t="59589" r="41667" b="12098"/>
          <a:stretch/>
        </p:blipFill>
        <p:spPr>
          <a:xfrm>
            <a:off x="6886221" y="3077224"/>
            <a:ext cx="4109156" cy="194168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5074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REGLA DE TRES COMPUESTA INVERSA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EJEMPLO 1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238" t="13991" r="25309" b="40083"/>
          <a:stretch/>
        </p:blipFill>
        <p:spPr>
          <a:xfrm>
            <a:off x="1027289" y="3093158"/>
            <a:ext cx="5899332" cy="3053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341" t="63045" r="43313" b="10453"/>
          <a:stretch/>
        </p:blipFill>
        <p:spPr>
          <a:xfrm>
            <a:off x="7296333" y="3285067"/>
            <a:ext cx="4097867" cy="18175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9405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REGLA DE TRES COMPUESTA MIXTA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EJEMPLO 1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650" t="12017" r="20783" b="39918"/>
          <a:stretch/>
        </p:blipFill>
        <p:spPr>
          <a:xfrm>
            <a:off x="869245" y="3093154"/>
            <a:ext cx="5797580" cy="29238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490" t="63704" r="47634" b="9135"/>
          <a:stretch/>
        </p:blipFill>
        <p:spPr>
          <a:xfrm>
            <a:off x="7092981" y="3093154"/>
            <a:ext cx="3826933" cy="18626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827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ECUACIONES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Hallar el vértice de la parábola dada por la siguiente función:</a:t>
            </a:r>
          </a:p>
          <a:p>
            <a:pPr marL="0" indent="0">
              <a:buNone/>
            </a:pPr>
            <a:r>
              <a:rPr lang="es-EC" dirty="0" smtClean="0"/>
              <a:t>     </a:t>
            </a:r>
            <a:r>
              <a:rPr lang="es-EC" dirty="0"/>
              <a:t>x2 + 10x − 24  =  </a:t>
            </a:r>
            <a:r>
              <a:rPr lang="es-EC" dirty="0" smtClean="0"/>
              <a:t>0</a:t>
            </a:r>
          </a:p>
          <a:p>
            <a:pPr marL="0" indent="0">
              <a:buNone/>
            </a:pPr>
            <a:r>
              <a:rPr lang="es-EC" dirty="0" smtClean="0"/>
              <a:t>  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112" t="16132" r="35904" b="32181"/>
          <a:stretch/>
        </p:blipFill>
        <p:spPr>
          <a:xfrm>
            <a:off x="4583289" y="3125192"/>
            <a:ext cx="4955822" cy="302160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4795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90222"/>
            <a:ext cx="9601196" cy="5085646"/>
          </a:xfrm>
        </p:spPr>
        <p:txBody>
          <a:bodyPr/>
          <a:lstStyle/>
          <a:p>
            <a:r>
              <a:rPr lang="es-EC" dirty="0"/>
              <a:t>Si m = 3, n = -5 y p = -2 entonces  </a:t>
            </a:r>
            <a:r>
              <a:rPr lang="es-EC" i="1" dirty="0"/>
              <a:t>m + </a:t>
            </a:r>
            <a:r>
              <a:rPr lang="es-EC" i="1" dirty="0" err="1"/>
              <a:t>np</a:t>
            </a:r>
            <a:r>
              <a:rPr lang="es-EC" i="1" dirty="0"/>
              <a:t> − p + </a:t>
            </a:r>
            <a:r>
              <a:rPr lang="es-EC" i="1" dirty="0" err="1"/>
              <a:t>mn</a:t>
            </a:r>
            <a:r>
              <a:rPr lang="es-EC" i="1" dirty="0"/>
              <a:t> es igual a: </a:t>
            </a:r>
            <a:endParaRPr lang="es-EC" i="1" dirty="0" smtClean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625" t="26666" r="68828" b="41400"/>
          <a:stretch/>
        </p:blipFill>
        <p:spPr>
          <a:xfrm>
            <a:off x="1295401" y="1438148"/>
            <a:ext cx="4346222" cy="44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59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824089"/>
            <a:ext cx="9601196" cy="5051779"/>
          </a:xfrm>
        </p:spPr>
        <p:txBody>
          <a:bodyPr/>
          <a:lstStyle/>
          <a:p>
            <a:r>
              <a:rPr lang="es-EC" dirty="0"/>
              <a:t>Al factorizar la expresión:  </a:t>
            </a:r>
            <a:r>
              <a:rPr lang="es-EC" i="1" dirty="0"/>
              <a:t>x</a:t>
            </a:r>
            <a:r>
              <a:rPr lang="es-EC" dirty="0"/>
              <a:t>2 + 10</a:t>
            </a:r>
            <a:r>
              <a:rPr lang="es-EC" i="1" dirty="0"/>
              <a:t>x</a:t>
            </a:r>
            <a:r>
              <a:rPr lang="es-EC" dirty="0"/>
              <a:t> − 24 se tiene como resultado:</a:t>
            </a:r>
          </a:p>
          <a:p>
            <a:pPr marL="0" indent="0">
              <a:buNone/>
            </a:pPr>
            <a:r>
              <a:rPr lang="es-EC" dirty="0"/>
              <a:t>A) (</a:t>
            </a:r>
            <a:r>
              <a:rPr lang="es-EC" i="1" dirty="0"/>
              <a:t>x</a:t>
            </a:r>
            <a:r>
              <a:rPr lang="es-EC" dirty="0"/>
              <a:t> − 12)(</a:t>
            </a:r>
            <a:r>
              <a:rPr lang="es-EC" i="1" dirty="0"/>
              <a:t>x</a:t>
            </a:r>
            <a:r>
              <a:rPr lang="es-EC" dirty="0"/>
              <a:t> − 2)</a:t>
            </a:r>
          </a:p>
          <a:p>
            <a:pPr marL="0" indent="0">
              <a:buNone/>
            </a:pPr>
            <a:r>
              <a:rPr lang="es-EC" dirty="0"/>
              <a:t>B) (</a:t>
            </a:r>
            <a:r>
              <a:rPr lang="es-EC" i="1" dirty="0"/>
              <a:t>x</a:t>
            </a:r>
            <a:r>
              <a:rPr lang="es-EC" dirty="0"/>
              <a:t> + 8)(</a:t>
            </a:r>
            <a:r>
              <a:rPr lang="es-EC" i="1" dirty="0"/>
              <a:t>x</a:t>
            </a:r>
            <a:r>
              <a:rPr lang="es-EC" dirty="0"/>
              <a:t> − 3)</a:t>
            </a:r>
          </a:p>
          <a:p>
            <a:pPr marL="0" indent="0">
              <a:buNone/>
            </a:pPr>
            <a:r>
              <a:rPr lang="es-EC" dirty="0"/>
              <a:t>C) (</a:t>
            </a:r>
            <a:r>
              <a:rPr lang="es-EC" i="1" dirty="0"/>
              <a:t>x</a:t>
            </a:r>
            <a:r>
              <a:rPr lang="es-EC" dirty="0"/>
              <a:t> + 8)(</a:t>
            </a:r>
            <a:r>
              <a:rPr lang="es-EC" i="1" dirty="0"/>
              <a:t>x</a:t>
            </a:r>
            <a:r>
              <a:rPr lang="es-EC" dirty="0"/>
              <a:t> + 3)</a:t>
            </a:r>
          </a:p>
          <a:p>
            <a:pPr marL="0" indent="0">
              <a:buNone/>
            </a:pPr>
            <a:r>
              <a:rPr lang="es-EC" dirty="0"/>
              <a:t>D)  (</a:t>
            </a:r>
            <a:r>
              <a:rPr lang="es-EC" i="1" dirty="0"/>
              <a:t>x</a:t>
            </a:r>
            <a:r>
              <a:rPr lang="es-EC" dirty="0"/>
              <a:t> + 12)(</a:t>
            </a:r>
            <a:r>
              <a:rPr lang="es-EC" i="1" dirty="0"/>
              <a:t>x</a:t>
            </a:r>
            <a:r>
              <a:rPr lang="es-EC" dirty="0"/>
              <a:t> − 2</a:t>
            </a:r>
            <a:r>
              <a:rPr lang="es-EC" dirty="0" smtClean="0"/>
              <a:t>)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654" t="34403" r="75514" b="56873"/>
          <a:stretch/>
        </p:blipFill>
        <p:spPr>
          <a:xfrm>
            <a:off x="3465687" y="3544710"/>
            <a:ext cx="4396817" cy="20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6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812800"/>
            <a:ext cx="9601196" cy="5063068"/>
          </a:xfrm>
        </p:spPr>
        <p:txBody>
          <a:bodyPr/>
          <a:lstStyle/>
          <a:p>
            <a:r>
              <a:rPr lang="es-EC" dirty="0" smtClean="0"/>
              <a:t>Factorización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504950"/>
            <a:ext cx="98679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575" y="956469"/>
            <a:ext cx="68008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PORCENTAJES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009422"/>
            <a:ext cx="9601196" cy="3866446"/>
          </a:xfrm>
        </p:spPr>
        <p:txBody>
          <a:bodyPr/>
          <a:lstStyle/>
          <a:p>
            <a:r>
              <a:rPr lang="es-EC" dirty="0"/>
              <a:t>Un comerciante realizó una compra de $15 000, pero sólo pagó $12 500, ¿Qué porcentaje aplicaron en el descuento?</a:t>
            </a:r>
          </a:p>
          <a:p>
            <a:pPr marL="0" indent="0">
              <a:buNone/>
            </a:pPr>
            <a:r>
              <a:rPr lang="es-EC" dirty="0"/>
              <a:t>A) 83.33%</a:t>
            </a:r>
          </a:p>
          <a:p>
            <a:pPr marL="0" indent="0">
              <a:buNone/>
            </a:pPr>
            <a:r>
              <a:rPr lang="es-EC" dirty="0"/>
              <a:t>B) 20%</a:t>
            </a:r>
          </a:p>
          <a:p>
            <a:pPr marL="0" indent="0">
              <a:buNone/>
            </a:pPr>
            <a:r>
              <a:rPr lang="es-EC" dirty="0"/>
              <a:t>C) 31.25%</a:t>
            </a:r>
          </a:p>
          <a:p>
            <a:pPr marL="0" indent="0">
              <a:buNone/>
            </a:pPr>
            <a:r>
              <a:rPr lang="es-EC" dirty="0"/>
              <a:t>D) 16.67%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905" t="66831" r="65947" b="21152"/>
          <a:stretch/>
        </p:blipFill>
        <p:spPr>
          <a:xfrm>
            <a:off x="5034844" y="3118554"/>
            <a:ext cx="4166640" cy="13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7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7200" b="1" dirty="0" smtClean="0"/>
              <a:t>Operaciones básicas</a:t>
            </a:r>
            <a:endParaRPr lang="es-EC" sz="7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Suma y Resta </a:t>
            </a:r>
          </a:p>
          <a:p>
            <a:pPr marL="0" indent="0">
              <a:buNone/>
            </a:pPr>
            <a:r>
              <a:rPr lang="es-EC" dirty="0" smtClean="0"/>
              <a:t> Utilizaremos dos métodos estos son la aproximación y la descomposición.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SUMA                                                      RESTA                                                   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4348114"/>
            <a:ext cx="2772870" cy="15277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49" y="4113775"/>
            <a:ext cx="3009014" cy="15277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81964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78933"/>
            <a:ext cx="9601196" cy="5096935"/>
          </a:xfrm>
        </p:spPr>
        <p:txBody>
          <a:bodyPr/>
          <a:lstStyle/>
          <a:p>
            <a:r>
              <a:rPr lang="es-EC" dirty="0"/>
              <a:t>¿Qué porcentaje es </a:t>
            </a:r>
            <a:r>
              <a:rPr lang="es-EC" dirty="0" smtClean="0"/>
              <a:t>12 de 10?</a:t>
            </a:r>
            <a:endParaRPr lang="es-EC" dirty="0"/>
          </a:p>
          <a:p>
            <a:pPr marL="0" indent="0">
              <a:buNone/>
            </a:pPr>
            <a:r>
              <a:rPr lang="es-EC" dirty="0"/>
              <a:t>A) 160%</a:t>
            </a:r>
          </a:p>
          <a:p>
            <a:pPr marL="0" indent="0">
              <a:buNone/>
            </a:pPr>
            <a:r>
              <a:rPr lang="es-EC" dirty="0"/>
              <a:t>B) 165%</a:t>
            </a:r>
          </a:p>
          <a:p>
            <a:pPr marL="0" indent="0">
              <a:buNone/>
            </a:pPr>
            <a:r>
              <a:rPr lang="es-EC" dirty="0"/>
              <a:t>C) 162.5%</a:t>
            </a:r>
          </a:p>
          <a:p>
            <a:pPr marL="0" indent="0">
              <a:buNone/>
            </a:pPr>
            <a:r>
              <a:rPr lang="es-EC" dirty="0"/>
              <a:t>D) 120</a:t>
            </a:r>
            <a:r>
              <a:rPr lang="es-EC" dirty="0" smtClean="0"/>
              <a:t>%</a:t>
            </a:r>
          </a:p>
          <a:p>
            <a:pPr marL="0" indent="0">
              <a:buNone/>
            </a:pPr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729" t="52346" r="57819" b="27572"/>
          <a:stretch/>
        </p:blipFill>
        <p:spPr>
          <a:xfrm>
            <a:off x="3239910" y="2554110"/>
            <a:ext cx="3752354" cy="15465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1317" t="54320" r="65021" b="41564"/>
          <a:stretch/>
        </p:blipFill>
        <p:spPr>
          <a:xfrm>
            <a:off x="7305034" y="3327399"/>
            <a:ext cx="3591564" cy="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1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78933"/>
            <a:ext cx="9601196" cy="5096935"/>
          </a:xfrm>
        </p:spPr>
        <p:txBody>
          <a:bodyPr/>
          <a:lstStyle/>
          <a:p>
            <a:r>
              <a:rPr lang="es-EC" dirty="0"/>
              <a:t>Un comerciante realizó una compra de $8 000, pero sólo pagó $5 500. ¿Qué porcentaje aplicaron en el descuento</a:t>
            </a:r>
            <a:r>
              <a:rPr lang="es-EC" dirty="0" smtClean="0"/>
              <a:t>?</a:t>
            </a:r>
            <a:r>
              <a:rPr lang="es-EC" dirty="0"/>
              <a:t> </a:t>
            </a:r>
            <a:endParaRPr lang="es-EC" dirty="0" smtClean="0"/>
          </a:p>
          <a:p>
            <a:endParaRPr lang="es-EC" dirty="0"/>
          </a:p>
          <a:p>
            <a:endParaRPr lang="es-EC" dirty="0"/>
          </a:p>
          <a:p>
            <a:pPr marL="0" indent="0">
              <a:buNone/>
            </a:pPr>
            <a:r>
              <a:rPr lang="es-EC" dirty="0"/>
              <a:t>A) 31.25%</a:t>
            </a:r>
          </a:p>
          <a:p>
            <a:pPr marL="0" indent="0">
              <a:buNone/>
            </a:pPr>
            <a:r>
              <a:rPr lang="es-EC" dirty="0"/>
              <a:t>B) 25%</a:t>
            </a:r>
          </a:p>
          <a:p>
            <a:pPr marL="0" indent="0">
              <a:buNone/>
            </a:pPr>
            <a:r>
              <a:rPr lang="es-EC" dirty="0"/>
              <a:t>C) 10%</a:t>
            </a:r>
          </a:p>
          <a:p>
            <a:pPr marL="0" indent="0">
              <a:buNone/>
            </a:pPr>
            <a:r>
              <a:rPr lang="es-EC" dirty="0"/>
              <a:t>D) 44.45</a:t>
            </a:r>
            <a:r>
              <a:rPr lang="es-EC" dirty="0" smtClean="0"/>
              <a:t>%</a:t>
            </a:r>
          </a:p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671" t="49877" r="63786" b="28724"/>
          <a:stretch/>
        </p:blipFill>
        <p:spPr>
          <a:xfrm>
            <a:off x="3646312" y="2799643"/>
            <a:ext cx="4267199" cy="21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6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C" dirty="0" smtClean="0"/>
              <a:t>Multiplicación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46" y="2601009"/>
            <a:ext cx="5411972" cy="33807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7210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REGLA DE TRES</a:t>
            </a:r>
            <a:endParaRPr lang="es-EC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4800" b="1" dirty="0" smtClean="0"/>
              <a:t>SIMPLE</a:t>
            </a:r>
          </a:p>
          <a:p>
            <a:pPr fontAlgn="base"/>
            <a:r>
              <a:rPr lang="es-EC" sz="3200" dirty="0"/>
              <a:t>Agrupar los </a:t>
            </a:r>
            <a:r>
              <a:rPr lang="es-EC" sz="3200" dirty="0" smtClean="0"/>
              <a:t>datos.</a:t>
            </a:r>
            <a:endParaRPr lang="es-EC" sz="3200" dirty="0"/>
          </a:p>
          <a:p>
            <a:pPr fontAlgn="base"/>
            <a:r>
              <a:rPr lang="es-EC" sz="3200" dirty="0"/>
              <a:t>Multiplicar los datos conocidos que están en </a:t>
            </a:r>
            <a:r>
              <a:rPr lang="es-EC" sz="3200" dirty="0" smtClean="0"/>
              <a:t>diagonal. </a:t>
            </a:r>
            <a:endParaRPr lang="es-EC" sz="3200" dirty="0"/>
          </a:p>
          <a:p>
            <a:pPr fontAlgn="base"/>
            <a:r>
              <a:rPr lang="es-EC" sz="3200" dirty="0"/>
              <a:t>Dividir el resultado </a:t>
            </a:r>
            <a:r>
              <a:rPr lang="es-EC" sz="3200" dirty="0" smtClean="0"/>
              <a:t>obtenido.</a:t>
            </a:r>
            <a:endParaRPr lang="es-EC" sz="3200" dirty="0"/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621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86809"/>
            <a:ext cx="9601196" cy="5089059"/>
          </a:xfrm>
        </p:spPr>
        <p:txBody>
          <a:bodyPr/>
          <a:lstStyle/>
          <a:p>
            <a:r>
              <a:rPr lang="es-EC" b="1" dirty="0" smtClean="0"/>
              <a:t>EJEMPLO 1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18" y="1424711"/>
            <a:ext cx="8809975" cy="42487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8603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8834" y="791927"/>
            <a:ext cx="9601196" cy="5354874"/>
          </a:xfrm>
        </p:spPr>
        <p:txBody>
          <a:bodyPr/>
          <a:lstStyle/>
          <a:p>
            <a:r>
              <a:rPr lang="es-EC" b="1" dirty="0" smtClean="0"/>
              <a:t>EJEMPLO 2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58" y="1363413"/>
            <a:ext cx="8996359" cy="460136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7534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8322" y="781294"/>
            <a:ext cx="9601196" cy="5353691"/>
          </a:xfrm>
        </p:spPr>
        <p:txBody>
          <a:bodyPr/>
          <a:lstStyle/>
          <a:p>
            <a:r>
              <a:rPr lang="es-EC" b="1" dirty="0" smtClean="0"/>
              <a:t>EJEMPLO 3</a:t>
            </a:r>
          </a:p>
          <a:p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78" y="1372966"/>
            <a:ext cx="8697680" cy="41703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0779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REGLA DE TRES INVERSA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1992487"/>
            <a:ext cx="9601196" cy="4035780"/>
          </a:xfrm>
        </p:spPr>
        <p:txBody>
          <a:bodyPr/>
          <a:lstStyle/>
          <a:p>
            <a:r>
              <a:rPr lang="es-EC" dirty="0" smtClean="0"/>
              <a:t>EJEMPLO 1</a:t>
            </a:r>
          </a:p>
          <a:p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8395" t="27655" r="26955" b="62304"/>
          <a:stretch/>
        </p:blipFill>
        <p:spPr>
          <a:xfrm>
            <a:off x="1476022" y="2494844"/>
            <a:ext cx="6826988" cy="9595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115" y="3454400"/>
            <a:ext cx="5047074" cy="24553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6536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891822"/>
            <a:ext cx="9601196" cy="4984046"/>
          </a:xfrm>
        </p:spPr>
        <p:txBody>
          <a:bodyPr/>
          <a:lstStyle/>
          <a:p>
            <a:r>
              <a:rPr lang="es-EC" dirty="0" smtClean="0"/>
              <a:t>EJEMPLO 2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497" t="41975" r="33746" b="48148"/>
          <a:stretch/>
        </p:blipFill>
        <p:spPr>
          <a:xfrm>
            <a:off x="1207912" y="1275645"/>
            <a:ext cx="6559776" cy="10724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975" t="24857" r="18416" b="20000"/>
          <a:stretch/>
        </p:blipFill>
        <p:spPr>
          <a:xfrm>
            <a:off x="2381956" y="2367845"/>
            <a:ext cx="7089422" cy="37817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52232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979</TotalTime>
  <Words>192</Words>
  <Application>Microsoft Office PowerPoint</Application>
  <PresentationFormat>Panorámica</PresentationFormat>
  <Paragraphs>53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Orgánico</vt:lpstr>
      <vt:lpstr>Presentación de PowerPoint</vt:lpstr>
      <vt:lpstr>Operaciones básicas</vt:lpstr>
      <vt:lpstr>Multiplicación</vt:lpstr>
      <vt:lpstr>REGLA DE TRES</vt:lpstr>
      <vt:lpstr>Presentación de PowerPoint</vt:lpstr>
      <vt:lpstr>Presentación de PowerPoint</vt:lpstr>
      <vt:lpstr>Presentación de PowerPoint</vt:lpstr>
      <vt:lpstr>REGLA DE TRES INVERSA</vt:lpstr>
      <vt:lpstr>Presentación de PowerPoint</vt:lpstr>
      <vt:lpstr>Presentación de PowerPoint</vt:lpstr>
      <vt:lpstr>REGLA DE TRES COMPUESTA DIRECTA</vt:lpstr>
      <vt:lpstr>REGLA DE TRES COMPUESTA INVERSA</vt:lpstr>
      <vt:lpstr>REGLA DE TRES COMPUESTA MIXTA</vt:lpstr>
      <vt:lpstr>ECUACIONES</vt:lpstr>
      <vt:lpstr>Presentación de PowerPoint</vt:lpstr>
      <vt:lpstr>Presentación de PowerPoint</vt:lpstr>
      <vt:lpstr>Presentación de PowerPoint</vt:lpstr>
      <vt:lpstr>Presentación de PowerPoint</vt:lpstr>
      <vt:lpstr>PORCENTAJES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</dc:creator>
  <cp:lastModifiedBy>Master</cp:lastModifiedBy>
  <cp:revision>23</cp:revision>
  <dcterms:created xsi:type="dcterms:W3CDTF">2024-04-23T04:36:48Z</dcterms:created>
  <dcterms:modified xsi:type="dcterms:W3CDTF">2024-04-30T00:56:51Z</dcterms:modified>
</cp:coreProperties>
</file>